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64" r:id="rId3"/>
    <p:sldId id="304" r:id="rId4"/>
    <p:sldId id="300" r:id="rId5"/>
    <p:sldId id="272" r:id="rId6"/>
    <p:sldId id="283" r:id="rId7"/>
    <p:sldId id="284" r:id="rId8"/>
    <p:sldId id="273" r:id="rId9"/>
    <p:sldId id="291" r:id="rId10"/>
    <p:sldId id="285" r:id="rId11"/>
    <p:sldId id="286" r:id="rId12"/>
    <p:sldId id="302" r:id="rId13"/>
    <p:sldId id="301" r:id="rId14"/>
    <p:sldId id="290" r:id="rId15"/>
    <p:sldId id="293" r:id="rId16"/>
    <p:sldId id="299" r:id="rId17"/>
    <p:sldId id="277" r:id="rId18"/>
    <p:sldId id="292" r:id="rId19"/>
    <p:sldId id="289" r:id="rId20"/>
    <p:sldId id="294" r:id="rId21"/>
    <p:sldId id="295" r:id="rId22"/>
    <p:sldId id="280" r:id="rId23"/>
    <p:sldId id="296" r:id="rId24"/>
    <p:sldId id="281" r:id="rId25"/>
    <p:sldId id="297" r:id="rId26"/>
    <p:sldId id="305" r:id="rId27"/>
    <p:sldId id="298" r:id="rId28"/>
    <p:sldId id="282" r:id="rId29"/>
    <p:sldId id="276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331C2-8918-47CD-A750-0B896DC91E75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DBDE4-4288-406E-A46C-DDCD1745C2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442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B211AE-F42E-BD35-75BB-0A5B680A9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81290F-11C8-6B20-A811-47913C66A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027D19-8B1D-A869-CAF7-79534AD99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96EF4-3701-4AFA-A578-F6F3004DE21A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819A3A-F01E-A108-A430-B5A67DF8E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7245DD-D759-00D1-53B9-244F543C9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49B2-7EFA-4791-9B83-A6B33C70A9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115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1BE855-D1B2-1525-5BE6-70413AE2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ECC134D-7F1C-1372-6F1E-3BC2A02EB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C178DE-81BC-2A26-9DF8-FBC452A46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96EF4-3701-4AFA-A578-F6F3004DE21A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A6F2D7-EF37-1565-F390-D0D687B1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389B10-F014-2DC5-0974-8CDF7A0B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49B2-7EFA-4791-9B83-A6B33C70A9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417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39271B4-D226-1146-AE39-DA0F00E41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ECC75A7-B95C-CD22-A930-3FAEC72F8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EB6AD7-5F3F-236F-81B6-E982A027A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96EF4-3701-4AFA-A578-F6F3004DE21A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C6F823-7BD1-D867-758D-A6A42886B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1AFBB8-9C64-E9BA-B34F-C14553633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49B2-7EFA-4791-9B83-A6B33C70A9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34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2D5697-1129-48CB-2FC2-EA42B6E5D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65B7CB-EC71-9A98-6E08-1EA1A8378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57C847-282A-07B1-D20C-3A5747E6F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96EF4-3701-4AFA-A578-F6F3004DE21A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CC4D89-0260-932A-BC59-8606F50A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529CA7-ED9B-92FC-AADF-D1BC917CD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49B2-7EFA-4791-9B83-A6B33C70A9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749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5EDC87-C006-11A3-D135-B2B6096A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07C682-55E9-F571-AA92-F58F7598C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9441B9-A698-03B3-D5A4-2F2FFA30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96EF4-3701-4AFA-A578-F6F3004DE21A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7CC27E-732D-4BCE-002A-A83131485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184049-C3AC-981A-8435-BB99D61A3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49B2-7EFA-4791-9B83-A6B33C70A9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83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8803F5-81FC-E9CC-D7AC-9FB12E406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3D2581-F536-17DE-3CF6-A0451AA04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D595CFF-6B9C-CFFA-0F2B-54F642BD9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17DA48-CD8C-B1F5-06EA-AA9FE83F9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96EF4-3701-4AFA-A578-F6F3004DE21A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DA0E5AF-F6AA-4813-0318-216EC936D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4E203A1-A200-275B-0E1F-E4B4B8EF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49B2-7EFA-4791-9B83-A6B33C70A9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413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FC3E0-4794-74ED-B82B-5FFA3BF6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5DD9797-8E9F-BCE8-16AA-ACF83E8A8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C429752-A613-64BF-7907-FCA071288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728805E-A6DD-6140-0F7A-86EAB8E34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9C6C562-7F65-40E5-7F8D-F8DF3BCD5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3C57D4F-C805-9AF3-5C64-60C772063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96EF4-3701-4AFA-A578-F6F3004DE21A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060ECE2-8F0B-5795-6308-0F9C6B5DD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48B7FD-1BEE-E2D0-FD80-8A90DF3D9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49B2-7EFA-4791-9B83-A6B33C70A9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14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9FD15D-86DF-19F7-0AFC-FF091FA74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CAC4316-0FD9-7F0B-B885-5D62EEB9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96EF4-3701-4AFA-A578-F6F3004DE21A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FB57A80-0256-6BE6-D249-F2FE12DFE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C9A418B-3EA0-E349-A90A-45A8F6E0A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49B2-7EFA-4791-9B83-A6B33C70A9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960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70682EE-441E-471A-4874-377FE400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96EF4-3701-4AFA-A578-F6F3004DE21A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B86E544-3C0F-2C21-81C8-313F9DF3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EB3966C-6766-C5DC-2283-BDA14E48B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49B2-7EFA-4791-9B83-A6B33C70A9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97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2D98AC-CFD8-4A92-B801-14470E33A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6BF4A-3EEE-E0D8-5B5C-99F168C4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A5DC639-1E86-E078-5474-A9E909EA3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94F274E-8A88-EC5C-8C9E-C68EEEC57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96EF4-3701-4AFA-A578-F6F3004DE21A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EC1B24-C1BE-C894-6B75-60184D38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C95C4C-6C45-E9AD-E06B-E37745E2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49B2-7EFA-4791-9B83-A6B33C70A9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0811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1A1DE-74C9-BB51-2AC3-8AD201DB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C5B4B4A-A060-3DD2-AE67-88993AA5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62AD51-9009-9DF3-78D7-06EA1EB6F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94DAAE-84DC-F516-67F8-A805437F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96EF4-3701-4AFA-A578-F6F3004DE21A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FAAD2EF-D8F9-6E76-E2C5-54A96014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726930B-1DCF-1A48-4474-3C6D9763A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C49B2-7EFA-4791-9B83-A6B33C70A9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768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820EE5F-9B97-3ADC-D682-661C0880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41D8DD-D438-12AB-9101-F619735EF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8887DD-1240-1A5D-7418-768B80EBFC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96EF4-3701-4AFA-A578-F6F3004DE21A}" type="datetimeFigureOut">
              <a:rPr lang="pt-BR" smtClean="0"/>
              <a:t>25/08/2023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D49B94-3B22-F647-65A5-9E10CA773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F324F50-B22B-E6A3-DA98-3E973831F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C49B2-7EFA-4791-9B83-A6B33C70A9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143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2.m4v" /><Relationship Id="rId1" Type="http://schemas.microsoft.com/office/2007/relationships/media" Target="../media/media2.m4v" /><Relationship Id="rId4" Type="http://schemas.openxmlformats.org/officeDocument/2006/relationships/image" Target="../media/image16.pn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2.png" /><Relationship Id="rId5" Type="http://schemas.openxmlformats.org/officeDocument/2006/relationships/image" Target="../media/image21.jpg" /><Relationship Id="rId4" Type="http://schemas.openxmlformats.org/officeDocument/2006/relationships/image" Target="../media/image20.png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mariannakutassy@id.uff.br" TargetMode="External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4v" /><Relationship Id="rId1" Type="http://schemas.microsoft.com/office/2007/relationships/media" Target="../media/media1.m4v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rodeartes.uff.br/wp-content/uploads/2020/09/Sobre-a-exposi%C3%A7%C3%A3o.mp3" TargetMode="External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5" Type="http://schemas.openxmlformats.org/officeDocument/2006/relationships/image" Target="../media/image7.jfif" /><Relationship Id="rId4" Type="http://schemas.openxmlformats.org/officeDocument/2006/relationships/hyperlink" Target="http://www.centrodeartes.uff.br/wp-content/uploads/2020/10/LS-Das-pedras-e-dos-reinos.mp3" TargetMode="Externa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1.pn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47BD948-9898-7140-1F5D-23B415BB2575}"/>
              </a:ext>
            </a:extLst>
          </p:cNvPr>
          <p:cNvSpPr txBox="1"/>
          <p:nvPr/>
        </p:nvSpPr>
        <p:spPr>
          <a:xfrm>
            <a:off x="1728323" y="1824870"/>
            <a:ext cx="93303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I FÓRUM DE ACESSIBILIDADE CULTURAL</a:t>
            </a:r>
          </a:p>
          <a:p>
            <a:pPr algn="ctr"/>
            <a:endParaRPr lang="pt-BR" b="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94477AA-56FF-3717-F56C-63BCE13B9C62}"/>
              </a:ext>
            </a:extLst>
          </p:cNvPr>
          <p:cNvSpPr txBox="1"/>
          <p:nvPr/>
        </p:nvSpPr>
        <p:spPr>
          <a:xfrm>
            <a:off x="3697906" y="4816389"/>
            <a:ext cx="47961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Apresentação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Marianna Kutassy e Felipe Monteiro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A92681B-7F1C-39B1-607F-1F0D4A40F2B5}"/>
              </a:ext>
            </a:extLst>
          </p:cNvPr>
          <p:cNvSpPr txBox="1"/>
          <p:nvPr/>
        </p:nvSpPr>
        <p:spPr>
          <a:xfrm>
            <a:off x="2156132" y="3318910"/>
            <a:ext cx="847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Relatos da produção de uma exposição virtual acessível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B01D486-9FED-EA7F-DD81-F29150C9C2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6" t="9702" r="23837" b="60225"/>
          <a:stretch/>
        </p:blipFill>
        <p:spPr>
          <a:xfrm>
            <a:off x="5010522" y="584324"/>
            <a:ext cx="2170955" cy="124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05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8F8A0FA-903F-F282-1A85-DA4340006FD9}"/>
              </a:ext>
            </a:extLst>
          </p:cNvPr>
          <p:cNvSpPr txBox="1"/>
          <p:nvPr/>
        </p:nvSpPr>
        <p:spPr>
          <a:xfrm>
            <a:off x="658009" y="666974"/>
            <a:ext cx="108759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i="0" dirty="0">
                <a:effectLst/>
                <a:latin typeface="CircularPro-Black"/>
              </a:rPr>
              <a:t>No município pernambucano de São José de Belmonte, duas pedras de aproximadamente 20 metros de altura chamam a atenção. Ambas apontam o céu, tocam-se de leve, mas deixam uma brecha capaz de permitir alguma passagem de gente. Por ali também passam os ventos de mais dois estados nordestinos: Paraíba e Ceará, que dividem os limites e as paisagens semelhantes do mesmo Pernambuco que sedia a pedra.</a:t>
            </a:r>
          </a:p>
          <a:p>
            <a:pPr algn="just"/>
            <a:r>
              <a:rPr lang="pt-BR" sz="2000" i="0" dirty="0">
                <a:effectLst/>
                <a:latin typeface="CircularPro-Black"/>
              </a:rPr>
              <a:t>Foi nesse terreno que pelas bandas das primeiras décadas do século XIX alguém fez crescer a fama daquela rocha. Quase três séculos antes, em um Marrocos distante, um jovem rei português desapareceu em combate contra os mouros, a quem quisera investir uma luta na intenção de constituir um império lusitano no norte da África. A fracassada ofensiva colonizadora que lhe custou a vida empurrou o nome do monarca ao campo dos delírios coletivos. Assim, Dom Sebastião, o tal rei que desapareceu lutando e que traria novas glórias aos portugueses, ressurgiu no imaginário popular em um fenômeno conhecido por sebastianismo, que consistia na crença que o rei não havia morrido, estava encantado, e poderia reaparecer para salvar seus protegidos de alguma suposta injustiça.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1E264FA-36C2-37DD-725E-D2E786D13013}"/>
              </a:ext>
            </a:extLst>
          </p:cNvPr>
          <p:cNvSpPr txBox="1"/>
          <p:nvPr/>
        </p:nvSpPr>
        <p:spPr>
          <a:xfrm>
            <a:off x="658009" y="5185186"/>
            <a:ext cx="7143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accent5">
                    <a:lumMod val="75000"/>
                  </a:schemeClr>
                </a:solidFill>
              </a:rPr>
              <a:t>AUDIOTEXTO SOBRE A PEDRA DO REINO</a:t>
            </a:r>
          </a:p>
          <a:p>
            <a:endParaRPr lang="pt-BR" sz="16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t-BR" sz="1600" b="1" dirty="0">
                <a:solidFill>
                  <a:schemeClr val="accent5">
                    <a:lumMod val="75000"/>
                  </a:schemeClr>
                </a:solidFill>
              </a:rPr>
              <a:t>AUDIOTEXTO – LINGUAGEM SIMPLES SOBRE A PEDRA DO REINO</a:t>
            </a:r>
          </a:p>
        </p:txBody>
      </p:sp>
    </p:spTree>
    <p:extLst>
      <p:ext uri="{BB962C8B-B14F-4D97-AF65-F5344CB8AC3E}">
        <p14:creationId xmlns:p14="http://schemas.microsoft.com/office/powerpoint/2010/main" val="257947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7103504-1608-FCBE-20AB-05A6E9C07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36" y="479126"/>
            <a:ext cx="4289592" cy="568370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E776DFF-0F6F-A5A9-34AD-95932986C481}"/>
              </a:ext>
            </a:extLst>
          </p:cNvPr>
          <p:cNvSpPr txBox="1"/>
          <p:nvPr/>
        </p:nvSpPr>
        <p:spPr>
          <a:xfrm>
            <a:off x="6746838" y="798159"/>
            <a:ext cx="45053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Ariano Suassuna</a:t>
            </a:r>
          </a:p>
          <a:p>
            <a:endParaRPr lang="pt-BR" sz="2000" b="1" dirty="0"/>
          </a:p>
          <a:p>
            <a:r>
              <a:rPr lang="pt-BR" sz="2000" dirty="0"/>
              <a:t>O Rei Dom João Ferreira-Quaderna e as Pedras do Reino.</a:t>
            </a:r>
          </a:p>
          <a:p>
            <a:r>
              <a:rPr lang="pt-BR" sz="2000" dirty="0"/>
              <a:t>Ilustração de Ariano Suassuna para ‘O Romance Pedra do Reino e o Príncipe do Sangue do Vai e Volta.</a:t>
            </a:r>
          </a:p>
          <a:p>
            <a:endParaRPr lang="pt-BR" sz="2000" dirty="0"/>
          </a:p>
          <a:p>
            <a:r>
              <a:rPr lang="pt-BR" sz="2000" dirty="0"/>
              <a:t>Nanquim sobre papel, 1970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871CB8F-0F61-703A-BE6C-B3E8F5183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74" y="4617507"/>
            <a:ext cx="2717594" cy="174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49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FD9BB89-1926-0A0D-EAA5-FA492CC30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781050"/>
            <a:ext cx="95250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3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ávio Tavares Parte 2 V3 (2)">
            <a:hlinkClick r:id="" action="ppaction://media"/>
            <a:extLst>
              <a:ext uri="{FF2B5EF4-FFF2-40B4-BE49-F238E27FC236}">
                <a16:creationId xmlns:a16="http://schemas.microsoft.com/office/drawing/2014/main" id="{A3C46554-57CF-BF66-91D6-93EEB28954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9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633F8F-895A-B485-334D-8301A0599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1154"/>
            <a:ext cx="12192000" cy="18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36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93AEEA4-0F84-DF0D-57BD-A823122D7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267" y="-452835"/>
            <a:ext cx="2067229" cy="406777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3DEEDC7-5F21-64E3-E52B-56652D398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760" y="2971760"/>
            <a:ext cx="914479" cy="91447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A917512-4784-D1C9-8256-D08861385350}"/>
              </a:ext>
            </a:extLst>
          </p:cNvPr>
          <p:cNvSpPr txBox="1"/>
          <p:nvPr/>
        </p:nvSpPr>
        <p:spPr>
          <a:xfrm>
            <a:off x="2032001" y="591186"/>
            <a:ext cx="79417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0" i="0" dirty="0">
                <a:effectLst/>
                <a:latin typeface="CircularPro-Black"/>
              </a:rPr>
              <a:t>Por algumas vezes citada por Ariano Suassuna em suas aulas-espetáculo, muito para desconstruir a ideia de que a arte brasileira se inicia com a colonização europeia, a Pedra do Ingá tornou-se um lugar mítico, revelando a complexidade e inteligência dos nossos antepassados mais antigos.</a:t>
            </a:r>
          </a:p>
          <a:p>
            <a:r>
              <a:rPr lang="pt-BR" sz="2000" b="1" dirty="0">
                <a:solidFill>
                  <a:schemeClr val="accent5">
                    <a:lumMod val="75000"/>
                  </a:schemeClr>
                </a:solidFill>
              </a:rPr>
              <a:t>AUDIOTEXTO SOBRE A PEDRA DO REINO</a:t>
            </a:r>
          </a:p>
          <a:p>
            <a:endParaRPr lang="pt-BR" sz="2000" b="0" i="0" dirty="0">
              <a:effectLst/>
              <a:latin typeface="CircularPro-Black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BD77EE9-D165-716E-BF6D-A44F71238350}"/>
              </a:ext>
            </a:extLst>
          </p:cNvPr>
          <p:cNvSpPr txBox="1"/>
          <p:nvPr/>
        </p:nvSpPr>
        <p:spPr>
          <a:xfrm>
            <a:off x="2117725" y="5620483"/>
            <a:ext cx="806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6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pt-BR" sz="2000" b="1" dirty="0">
                <a:solidFill>
                  <a:schemeClr val="accent5">
                    <a:lumMod val="75000"/>
                  </a:schemeClr>
                </a:solidFill>
              </a:rPr>
              <a:t>AUDIOTEXTO – LINGUAGEM SIMPLES SOBRE A PEDRA DO REINO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F2B5E3D-AC0E-31D6-23AB-76A6B0E95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67" y="-300435"/>
            <a:ext cx="2067229" cy="406777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7FED939-68B1-9EA4-AF50-F3A734EA7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160" y="3124160"/>
            <a:ext cx="914479" cy="91447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6467C839-7C06-3E63-D7D8-68D1CBB82E04}"/>
              </a:ext>
            </a:extLst>
          </p:cNvPr>
          <p:cNvSpPr txBox="1"/>
          <p:nvPr/>
        </p:nvSpPr>
        <p:spPr>
          <a:xfrm>
            <a:off x="2117725" y="3729576"/>
            <a:ext cx="72453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/>
              <a:t>O escritor Ariano Suassuna falou muitas vezes sobre a Pedra do Ingá.</a:t>
            </a:r>
          </a:p>
          <a:p>
            <a:r>
              <a:rPr lang="pt-BR" sz="2000" dirty="0"/>
              <a:t>Ariano Suassuna disse que a arte brasileira não iniciou com a chegada dos portugueses em nosso país.</a:t>
            </a:r>
          </a:p>
          <a:p>
            <a:r>
              <a:rPr lang="pt-BR" sz="2000" dirty="0"/>
              <a:t>Os desenhos que estão na pedra mostram que outros povos muito antes dos nossos avós moraram lá.</a:t>
            </a:r>
          </a:p>
        </p:txBody>
      </p:sp>
    </p:spTree>
    <p:extLst>
      <p:ext uri="{BB962C8B-B14F-4D97-AF65-F5344CB8AC3E}">
        <p14:creationId xmlns:p14="http://schemas.microsoft.com/office/powerpoint/2010/main" val="1328798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93AEEA4-0F84-DF0D-57BD-A823122D7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267" y="-452835"/>
            <a:ext cx="2067229" cy="406777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3DEEDC7-5F21-64E3-E52B-56652D398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760" y="2971760"/>
            <a:ext cx="914479" cy="91447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E5B1C02-A923-6C19-1AC7-6C779036B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" y="603519"/>
            <a:ext cx="10991851" cy="2922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2E8F490-E3F1-7BD0-A69D-B2E7F10F68F4}"/>
              </a:ext>
            </a:extLst>
          </p:cNvPr>
          <p:cNvSpPr txBox="1"/>
          <p:nvPr/>
        </p:nvSpPr>
        <p:spPr>
          <a:xfrm>
            <a:off x="409574" y="3810000"/>
            <a:ext cx="5343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Luiz Barroso</a:t>
            </a:r>
          </a:p>
          <a:p>
            <a:r>
              <a:rPr lang="pt-BR" dirty="0"/>
              <a:t>‘Metalinguagem’, esculturas feitas de papel </a:t>
            </a:r>
            <a:r>
              <a:rPr lang="pt-BR" dirty="0" err="1"/>
              <a:t>machê</a:t>
            </a:r>
            <a:r>
              <a:rPr lang="pt-BR" dirty="0"/>
              <a:t> revestidas de jornais e revistas.</a:t>
            </a:r>
          </a:p>
          <a:p>
            <a:r>
              <a:rPr lang="pt-BR" dirty="0"/>
              <a:t>150cm x 540cm, 2016.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E269A59-830A-EDEC-29E4-1F6381046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905638"/>
            <a:ext cx="4457700" cy="241168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706E1EF-274B-53B0-0DFC-1870F74C9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059" y="5416624"/>
            <a:ext cx="1786283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50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59114D3-9323-8680-1FA2-085EAB442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1154"/>
            <a:ext cx="12192000" cy="18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06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31C28C5-ED87-0A36-EE85-8F88E9D2588E}"/>
              </a:ext>
            </a:extLst>
          </p:cNvPr>
          <p:cNvSpPr txBox="1"/>
          <p:nvPr/>
        </p:nvSpPr>
        <p:spPr>
          <a:xfrm>
            <a:off x="956733" y="1016000"/>
            <a:ext cx="88307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(...)</a:t>
            </a:r>
          </a:p>
          <a:p>
            <a:r>
              <a:rPr lang="pt-BR" dirty="0"/>
              <a:t>Em plena Mata Atlântica, entre locais de trabalho forçado e fazendas de cajás que dão nome ao atual bairro, há histórias de que a pedra também servia como divisa para a possibilidade de uma outra vida ao povo destituído de liberdade. Pela fenda que existe nela, nossos antepassados escravizados a atravessavam e estariam diante uma nova rota de vida. Redescoberta em 1990 e diante toda essa força, mais tarde aferida também pelos búzios, estava dada a consagração: aquele lugar era um dos palácios do Rei Xangô, força da justiça.</a:t>
            </a:r>
          </a:p>
          <a:p>
            <a:r>
              <a:rPr lang="pt-BR" dirty="0"/>
              <a:t>(...)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F44C8A-30C4-40D5-B015-270149EA8CA2}"/>
              </a:ext>
            </a:extLst>
          </p:cNvPr>
          <p:cNvSpPr txBox="1"/>
          <p:nvPr/>
        </p:nvSpPr>
        <p:spPr>
          <a:xfrm>
            <a:off x="6096000" y="3294121"/>
            <a:ext cx="40470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AUDIOTEXTO SOBRE A PEDRA DE XANGÔ</a:t>
            </a:r>
          </a:p>
          <a:p>
            <a:endParaRPr lang="pt-BR" sz="1600" b="1" dirty="0">
              <a:solidFill>
                <a:srgbClr val="0070C0"/>
              </a:solidFill>
            </a:endParaRPr>
          </a:p>
          <a:p>
            <a:r>
              <a:rPr lang="pt-BR" sz="1600" b="1" dirty="0">
                <a:solidFill>
                  <a:srgbClr val="0070C0"/>
                </a:solidFill>
              </a:rPr>
              <a:t>AUDIOTEXTO – LINGUAGEM SIMPLES SOBRE A PEDRA DE XANGÔ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2E5BCA6-D570-B0C2-6E44-E768E0E0D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988097"/>
            <a:ext cx="4047068" cy="272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0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6BBAF09-8846-EC7A-4CB6-7819675B9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4354"/>
            <a:ext cx="12192000" cy="18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83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57D3D70-E394-978F-9CA9-5536EAC9A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6087"/>
            <a:ext cx="12192000" cy="187569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9BA12F1-800F-BDA7-95B5-9ACB5E0C85C3}"/>
              </a:ext>
            </a:extLst>
          </p:cNvPr>
          <p:cNvSpPr txBox="1"/>
          <p:nvPr/>
        </p:nvSpPr>
        <p:spPr>
          <a:xfrm>
            <a:off x="1127574" y="4275666"/>
            <a:ext cx="96260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Realizada pelo Centro de Artes UFF em outubro de 2020, na pandemia,</a:t>
            </a:r>
          </a:p>
          <a:p>
            <a:pPr algn="ctr"/>
            <a:r>
              <a:rPr lang="pt-BR" sz="2400" b="1" dirty="0"/>
              <a:t> a exposição integrou o 10⁰ Interculturalidades, por ocasião da celebração </a:t>
            </a:r>
          </a:p>
          <a:p>
            <a:pPr algn="ctr"/>
            <a:r>
              <a:rPr lang="pt-BR" sz="2400" b="1" dirty="0"/>
              <a:t>dos 50 anos do Movimento Armorial idealizado por Ariano Suassuna.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Curadoria: Alan Adi</a:t>
            </a:r>
          </a:p>
          <a:p>
            <a:pPr algn="ctr"/>
            <a:r>
              <a:rPr lang="pt-BR" sz="2400" b="1" dirty="0"/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D6076A7-5DAF-711F-A1DC-A73A2FE09199}"/>
              </a:ext>
            </a:extLst>
          </p:cNvPr>
          <p:cNvSpPr txBox="1"/>
          <p:nvPr/>
        </p:nvSpPr>
        <p:spPr>
          <a:xfrm>
            <a:off x="3675304" y="769034"/>
            <a:ext cx="523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/>
              <a:t>Exposição virtual acessível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408507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EC3495E-43C3-023C-85C7-B4B48BD6B724}"/>
              </a:ext>
            </a:extLst>
          </p:cNvPr>
          <p:cNvSpPr txBox="1"/>
          <p:nvPr/>
        </p:nvSpPr>
        <p:spPr>
          <a:xfrm>
            <a:off x="1185334" y="843677"/>
            <a:ext cx="92117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>(...)</a:t>
            </a:r>
          </a:p>
          <a:p>
            <a:r>
              <a:rPr lang="pt-BR" dirty="0"/>
              <a:t>Perto do cais do porto carioca existe uma pedra que possui uma escadaria esculpida em seu corpo e que liga a parte baixa à parte alta de uma estreita parte do centro da cidade.</a:t>
            </a:r>
          </a:p>
          <a:p>
            <a:endParaRPr lang="pt-BR" dirty="0"/>
          </a:p>
          <a:p>
            <a:r>
              <a:rPr lang="pt-BR" b="0" i="0" dirty="0">
                <a:effectLst/>
                <a:latin typeface="CircularPro-Black"/>
              </a:rPr>
              <a:t>A Pedra do Sal é monumento tombado pelo Instituto Estadual do Patrimônio Cultural do Rio de Janeiro desde 1984; mesmo assim, os moradores da região constantemente lidam com os movimentos de especulação e gentrificação dos centros históricos urbanos.</a:t>
            </a:r>
          </a:p>
          <a:p>
            <a:r>
              <a:rPr lang="pt-BR" dirty="0">
                <a:latin typeface="CircularPro-Black"/>
              </a:rPr>
              <a:t>(...)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A511DC7-39AA-7AFF-C706-D411D16A5262}"/>
              </a:ext>
            </a:extLst>
          </p:cNvPr>
          <p:cNvSpPr txBox="1"/>
          <p:nvPr/>
        </p:nvSpPr>
        <p:spPr>
          <a:xfrm>
            <a:off x="5037666" y="3525123"/>
            <a:ext cx="604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70C0"/>
                </a:solidFill>
              </a:rPr>
              <a:t>AUDIOTEXTO SOBRE A PEDRA DO SAL</a:t>
            </a:r>
          </a:p>
          <a:p>
            <a:endParaRPr lang="pt-BR" sz="1600" b="1" dirty="0">
              <a:solidFill>
                <a:srgbClr val="0070C0"/>
              </a:solidFill>
            </a:endParaRPr>
          </a:p>
          <a:p>
            <a:r>
              <a:rPr lang="pt-BR" sz="1600" b="1" dirty="0">
                <a:solidFill>
                  <a:srgbClr val="0070C0"/>
                </a:solidFill>
              </a:rPr>
              <a:t>AUDIOTEXTO – LINGUAGEM SIMPLES SOBRE A PEDRA DO SAL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AE66E46-9EF9-63CA-32A6-E860658F1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4" y="4665134"/>
            <a:ext cx="3675186" cy="204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02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5D237A-FCDF-1CDC-AD3B-8B0C9ECC7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1154"/>
            <a:ext cx="12192000" cy="18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01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24ECAE-ED93-0067-EC5A-D298329E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6" y="742951"/>
            <a:ext cx="5780580" cy="37904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0AD2B10-B659-F93D-B585-DD06B336AEE6}"/>
              </a:ext>
            </a:extLst>
          </p:cNvPr>
          <p:cNvSpPr txBox="1"/>
          <p:nvPr/>
        </p:nvSpPr>
        <p:spPr>
          <a:xfrm>
            <a:off x="2200275" y="5635109"/>
            <a:ext cx="2009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7305E0A-4F49-CAD3-F361-6E6BA146B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74" y="3638550"/>
            <a:ext cx="4656675" cy="260573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34810CC-3DF6-2AC9-4616-A11C69F7F178}"/>
              </a:ext>
            </a:extLst>
          </p:cNvPr>
          <p:cNvSpPr txBox="1"/>
          <p:nvPr/>
        </p:nvSpPr>
        <p:spPr>
          <a:xfrm>
            <a:off x="870507" y="4752975"/>
            <a:ext cx="4396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Flávio Tavares</a:t>
            </a:r>
          </a:p>
          <a:p>
            <a:r>
              <a:rPr lang="pt-BR" i="1" dirty="0"/>
              <a:t>A visita de São José ao sertão da Paraíba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4810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D3E783F-BBB0-1B09-D08E-C4B639387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40" y="520956"/>
            <a:ext cx="10327519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18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DEB9A80-ECB6-179E-8585-14001F280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" t="19721" r="7020" b="6806"/>
          <a:stretch/>
        </p:blipFill>
        <p:spPr>
          <a:xfrm>
            <a:off x="247651" y="123027"/>
            <a:ext cx="11553824" cy="52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72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F8DD51-2E59-91CF-6217-02E512084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14445" r="6902" b="6389"/>
          <a:stretch/>
        </p:blipFill>
        <p:spPr>
          <a:xfrm>
            <a:off x="409575" y="923925"/>
            <a:ext cx="109442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51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4AFE936-6F4D-4B48-A8B0-8FB542C50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08" y="1234195"/>
            <a:ext cx="7390979" cy="334441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B0F6EA5-D41F-BAAD-5029-99603993FA95}"/>
              </a:ext>
            </a:extLst>
          </p:cNvPr>
          <p:cNvSpPr txBox="1"/>
          <p:nvPr/>
        </p:nvSpPr>
        <p:spPr>
          <a:xfrm>
            <a:off x="4661647" y="5342965"/>
            <a:ext cx="2559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Formulário Google</a:t>
            </a:r>
          </a:p>
        </p:txBody>
      </p:sp>
    </p:spTree>
    <p:extLst>
      <p:ext uri="{BB962C8B-B14F-4D97-AF65-F5344CB8AC3E}">
        <p14:creationId xmlns:p14="http://schemas.microsoft.com/office/powerpoint/2010/main" val="3067458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8D8480D-4488-3020-379F-5F3B94FC6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1" y="-514500"/>
            <a:ext cx="11838253" cy="66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65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6BD61DD-A5FB-C492-EC89-4872BC76210C}"/>
              </a:ext>
            </a:extLst>
          </p:cNvPr>
          <p:cNvSpPr txBox="1"/>
          <p:nvPr/>
        </p:nvSpPr>
        <p:spPr>
          <a:xfrm>
            <a:off x="2690812" y="1905506"/>
            <a:ext cx="68103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CONTATOS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Marianna Kutassy</a:t>
            </a:r>
          </a:p>
          <a:p>
            <a:pPr algn="ctr"/>
            <a:r>
              <a:rPr lang="pt-BR" sz="2400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mariannakutassy@id.uff.br</a:t>
            </a:r>
            <a:endParaRPr lang="pt-BR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pt-BR" sz="2400" dirty="0"/>
          </a:p>
          <a:p>
            <a:pPr algn="ctr"/>
            <a:endParaRPr lang="pt-BR" sz="2400" dirty="0"/>
          </a:p>
          <a:p>
            <a:pPr algn="ctr"/>
            <a:r>
              <a:rPr lang="pt-BR" sz="2400" b="1" dirty="0"/>
              <a:t>Felipe Monteiro</a:t>
            </a:r>
          </a:p>
          <a:p>
            <a:pPr algn="ctr"/>
            <a:r>
              <a:rPr lang="pt-BR" sz="2400" dirty="0">
                <a:solidFill>
                  <a:schemeClr val="accent1">
                    <a:lumMod val="75000"/>
                  </a:schemeClr>
                </a:solidFill>
              </a:rPr>
              <a:t>consultorfelipemonteiro.com.br</a:t>
            </a:r>
          </a:p>
          <a:p>
            <a:pPr algn="ctr"/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685913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05AF0F3-1755-1D5F-95E8-1917D29538BD}"/>
              </a:ext>
            </a:extLst>
          </p:cNvPr>
          <p:cNvSpPr txBox="1"/>
          <p:nvPr/>
        </p:nvSpPr>
        <p:spPr>
          <a:xfrm>
            <a:off x="3943350" y="2771775"/>
            <a:ext cx="5191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6">
                    <a:lumMod val="75000"/>
                  </a:schemeClr>
                </a:solidFill>
              </a:rPr>
              <a:t>Gratos pela atenção!</a:t>
            </a:r>
          </a:p>
        </p:txBody>
      </p:sp>
    </p:spTree>
    <p:extLst>
      <p:ext uri="{BB962C8B-B14F-4D97-AF65-F5344CB8AC3E}">
        <p14:creationId xmlns:p14="http://schemas.microsoft.com/office/powerpoint/2010/main" val="2587915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20C1552-044A-B1B5-5627-75A9BEDD4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1154"/>
            <a:ext cx="12192000" cy="187569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490623D-C534-51C9-E2DD-AB5B74D7E1CF}"/>
              </a:ext>
            </a:extLst>
          </p:cNvPr>
          <p:cNvSpPr txBox="1"/>
          <p:nvPr/>
        </p:nvSpPr>
        <p:spPr>
          <a:xfrm>
            <a:off x="3765177" y="4912659"/>
            <a:ext cx="4505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CONVITE VIRTUAL ACESSÍVEL</a:t>
            </a:r>
          </a:p>
        </p:txBody>
      </p:sp>
    </p:spTree>
    <p:extLst>
      <p:ext uri="{BB962C8B-B14F-4D97-AF65-F5344CB8AC3E}">
        <p14:creationId xmlns:p14="http://schemas.microsoft.com/office/powerpoint/2010/main" val="3247614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vite Apresentação Exposição Virtual V2-1 (5)">
            <a:hlinkClick r:id="" action="ppaction://media"/>
            <a:extLst>
              <a:ext uri="{FF2B5EF4-FFF2-40B4-BE49-F238E27FC236}">
                <a16:creationId xmlns:a16="http://schemas.microsoft.com/office/drawing/2014/main" id="{222BF16A-C154-82C7-8710-FF73D4B2FC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FB52A2-E386-F8A2-1E6E-6138320352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3030" r="5052" b="6970"/>
          <a:stretch/>
        </p:blipFill>
        <p:spPr>
          <a:xfrm>
            <a:off x="748145" y="1266872"/>
            <a:ext cx="10952019" cy="541448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75A5E64-2E10-5805-EC4F-56A46CB1A0B6}"/>
              </a:ext>
            </a:extLst>
          </p:cNvPr>
          <p:cNvSpPr txBox="1"/>
          <p:nvPr/>
        </p:nvSpPr>
        <p:spPr>
          <a:xfrm>
            <a:off x="4098051" y="488373"/>
            <a:ext cx="4898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/>
              <a:t>SALAS VIRTUAIS DA EXPOSIÇÃO</a:t>
            </a:r>
          </a:p>
        </p:txBody>
      </p:sp>
    </p:spTree>
    <p:extLst>
      <p:ext uri="{BB962C8B-B14F-4D97-AF65-F5344CB8AC3E}">
        <p14:creationId xmlns:p14="http://schemas.microsoft.com/office/powerpoint/2010/main" val="73874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5E6F3C5-57CC-0BB2-4FAE-389DE56E80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13030" r="66485" b="48334"/>
          <a:stretch/>
        </p:blipFill>
        <p:spPr>
          <a:xfrm>
            <a:off x="3143250" y="1014330"/>
            <a:ext cx="6477000" cy="482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65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C3C0F86-9551-1B2C-234F-74D1AD62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424" y="3779819"/>
            <a:ext cx="8108840" cy="115794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E8E03EA-3A8D-E3CD-E5BF-BF619368120F}"/>
              </a:ext>
            </a:extLst>
          </p:cNvPr>
          <p:cNvSpPr txBox="1"/>
          <p:nvPr/>
        </p:nvSpPr>
        <p:spPr>
          <a:xfrm>
            <a:off x="691180" y="748634"/>
            <a:ext cx="4612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APRESENTAÇÃO DA EXPOSIÇÃO (extrato)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C57D3D-8217-A1EA-A590-54A53E65443D}"/>
              </a:ext>
            </a:extLst>
          </p:cNvPr>
          <p:cNvSpPr txBox="1"/>
          <p:nvPr/>
        </p:nvSpPr>
        <p:spPr>
          <a:xfrm>
            <a:off x="594360" y="1370108"/>
            <a:ext cx="97114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exposição ‘Das Pedras e dos Reinos’ pretende apresentar, sob mote do acontecimento dos cinquenta anos do Movimento Armorial, imagens que remontam uma possível história da formação do povo brasileiro e que de alguma forma atravessam assuntos relacionados à obra de Ariano Suassuna. O nome da exposição alude ao título ‘Romance d’A Pedra do Reino e o Príncipe do Sangue do Vai-e-Volta’.</a:t>
            </a:r>
            <a:endParaRPr lang="pt-BR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2CD6325-758D-23A5-23BA-C709232A3D41}"/>
              </a:ext>
            </a:extLst>
          </p:cNvPr>
          <p:cNvSpPr txBox="1"/>
          <p:nvPr/>
        </p:nvSpPr>
        <p:spPr>
          <a:xfrm>
            <a:off x="719420" y="4174123"/>
            <a:ext cx="2632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</a:rPr>
              <a:t>LINGUAGEM SIMPLES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879CBE1-88A2-7DED-C918-1DE2E96EFB24}"/>
              </a:ext>
            </a:extLst>
          </p:cNvPr>
          <p:cNvSpPr txBox="1"/>
          <p:nvPr/>
        </p:nvSpPr>
        <p:spPr>
          <a:xfrm>
            <a:off x="719420" y="4610729"/>
            <a:ext cx="79809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O nome da exposição é Das Pedras e dos Reinos.</a:t>
            </a:r>
          </a:p>
          <a:p>
            <a:r>
              <a:rPr lang="pt-BR" sz="2000" b="1" dirty="0"/>
              <a:t>A exposição vai contar uma história que aconteceu no Nordeste do Brasil.</a:t>
            </a:r>
          </a:p>
          <a:p>
            <a:r>
              <a:rPr lang="pt-BR" sz="2000" b="1" dirty="0"/>
              <a:t>Essa história aconteceu no tempo dos nossos pais e avôs.</a:t>
            </a:r>
          </a:p>
          <a:p>
            <a:r>
              <a:rPr lang="pt-BR" sz="2000" b="1" dirty="0"/>
              <a:t>Muitos artistas leram os livros do escritor Ariano Suassuna.</a:t>
            </a:r>
          </a:p>
          <a:p>
            <a:r>
              <a:rPr lang="pt-BR" sz="2000" b="1" dirty="0"/>
              <a:t>E depois pintaram quadros e criaram músicas.</a:t>
            </a:r>
          </a:p>
          <a:p>
            <a:r>
              <a:rPr lang="pt-BR" sz="2000" b="1" dirty="0"/>
              <a:t>Eles queriam mostrar a cultura do povo brasileiro.</a:t>
            </a:r>
            <a:endParaRPr lang="pt-BR" sz="200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3C8455A-D91B-4D1D-0C86-DAE1B5C89303}"/>
              </a:ext>
            </a:extLst>
          </p:cNvPr>
          <p:cNvSpPr txBox="1"/>
          <p:nvPr/>
        </p:nvSpPr>
        <p:spPr>
          <a:xfrm>
            <a:off x="7070464" y="3037820"/>
            <a:ext cx="4537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1" i="0" u="none" strike="noStrike" dirty="0">
                <a:solidFill>
                  <a:srgbClr val="00ACB9"/>
                </a:solidFill>
                <a:effectLst/>
                <a:latin typeface="CircularPro-Black"/>
                <a:hlinkClick r:id="rId3"/>
              </a:rPr>
              <a:t>AUDIOTEXTO APRESENTAÇÃO DA EXPOSIÇÃO</a:t>
            </a:r>
            <a:endParaRPr lang="pt-BR" b="1" i="0" dirty="0">
              <a:solidFill>
                <a:srgbClr val="6B6B6B"/>
              </a:solidFill>
              <a:effectLst/>
              <a:latin typeface="CircularPro-Black"/>
            </a:endParaRPr>
          </a:p>
          <a:p>
            <a:pPr algn="l"/>
            <a:endParaRPr lang="pt-BR" b="1" i="0" u="none" strike="noStrike" dirty="0">
              <a:solidFill>
                <a:srgbClr val="00ACB9"/>
              </a:solidFill>
              <a:effectLst/>
              <a:latin typeface="CircularPro-Black"/>
              <a:hlinkClick r:id="rId4"/>
            </a:endParaRPr>
          </a:p>
          <a:p>
            <a:pPr algn="l"/>
            <a:r>
              <a:rPr lang="pt-BR" b="1" i="0" u="none" strike="noStrike" dirty="0">
                <a:solidFill>
                  <a:srgbClr val="00ACB9"/>
                </a:solidFill>
                <a:effectLst/>
                <a:latin typeface="CircularPro-Black"/>
                <a:hlinkClick r:id="rId4"/>
              </a:rPr>
              <a:t>AUDIOTEXTO – LINGUAGEM SIMPLES </a:t>
            </a:r>
            <a:endParaRPr lang="pt-BR" b="1" i="0" dirty="0">
              <a:solidFill>
                <a:srgbClr val="6B6B6B"/>
              </a:solidFill>
              <a:effectLst/>
              <a:latin typeface="CircularPro-Black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4A8C237-01CD-5473-7B76-87FD09033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948" y="86096"/>
            <a:ext cx="1383881" cy="115794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537A5B6-9121-EB41-C99D-A182DC83E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2831" y="196679"/>
            <a:ext cx="1902117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96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D05D602-9F74-A3C4-636B-C21E9D596156}"/>
              </a:ext>
            </a:extLst>
          </p:cNvPr>
          <p:cNvSpPr txBox="1"/>
          <p:nvPr/>
        </p:nvSpPr>
        <p:spPr>
          <a:xfrm>
            <a:off x="904875" y="415635"/>
            <a:ext cx="10971933" cy="632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36FC44-9562-E123-2811-4DF2D928E626}"/>
              </a:ext>
            </a:extLst>
          </p:cNvPr>
          <p:cNvSpPr txBox="1"/>
          <p:nvPr/>
        </p:nvSpPr>
        <p:spPr>
          <a:xfrm>
            <a:off x="1122218" y="462396"/>
            <a:ext cx="94037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A Pedra do Reino e o Príncipe do Sangue do Vai e Volta</a:t>
            </a:r>
          </a:p>
          <a:p>
            <a:r>
              <a:rPr lang="pt-BR" sz="2800" dirty="0"/>
              <a:t>	</a:t>
            </a:r>
          </a:p>
          <a:p>
            <a:r>
              <a:rPr lang="pt-BR" sz="2800" dirty="0"/>
              <a:t>     Leitura do primeiro parágrafo em português (na voz de Ariano Suassuna), alemão e  francês). Ouça os áudios clicando na capa dos livros.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094B930-2243-866E-7812-6F851D45D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506" y="2832019"/>
            <a:ext cx="2590517" cy="391168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CAADB3B-3115-DF86-0FF0-56AF33B1D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62" y="3021150"/>
            <a:ext cx="2269517" cy="354044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2B9D145-A2D3-0594-DD4B-03593FCDA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01" y="3068699"/>
            <a:ext cx="2269517" cy="343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36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307D475-387E-FB4E-4F0C-C728E13CD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1154"/>
            <a:ext cx="12192000" cy="18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858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1041</TotalTime>
  <Words>901</Words>
  <Application>Microsoft Office PowerPoint</Application>
  <PresentationFormat>Widescreen</PresentationFormat>
  <Paragraphs>77</Paragraphs>
  <Slides>29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Marianna Kutassy</dc:creator>
  <cp:lastModifiedBy>Felipe Monteiro</cp:lastModifiedBy>
  <cp:revision>11</cp:revision>
  <dcterms:created xsi:type="dcterms:W3CDTF">2023-08-22T12:07:50Z</dcterms:created>
  <dcterms:modified xsi:type="dcterms:W3CDTF">2023-08-25T08:19:13Z</dcterms:modified>
</cp:coreProperties>
</file>